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7" r:id="rId2"/>
    <p:sldId id="307" r:id="rId3"/>
    <p:sldId id="278" r:id="rId4"/>
    <p:sldId id="297" r:id="rId5"/>
    <p:sldId id="318" r:id="rId6"/>
    <p:sldId id="319" r:id="rId7"/>
    <p:sldId id="271" r:id="rId8"/>
    <p:sldId id="321" r:id="rId9"/>
    <p:sldId id="316" r:id="rId10"/>
    <p:sldId id="288" r:id="rId11"/>
    <p:sldId id="299" r:id="rId12"/>
    <p:sldId id="323" r:id="rId13"/>
    <p:sldId id="324" r:id="rId14"/>
    <p:sldId id="320" r:id="rId15"/>
    <p:sldId id="311" r:id="rId16"/>
    <p:sldId id="304" r:id="rId17"/>
    <p:sldId id="322" r:id="rId18"/>
    <p:sldId id="308" r:id="rId19"/>
    <p:sldId id="292" r:id="rId20"/>
    <p:sldId id="291" r:id="rId21"/>
    <p:sldId id="314" r:id="rId22"/>
    <p:sldId id="317" r:id="rId23"/>
    <p:sldId id="309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4660"/>
  </p:normalViewPr>
  <p:slideViewPr>
    <p:cSldViewPr>
      <p:cViewPr varScale="1">
        <p:scale>
          <a:sx n="69" d="100"/>
          <a:sy n="69" d="100"/>
        </p:scale>
        <p:origin x="600" y="72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C03C6-7E24-407D-AB79-35C82D1B38B0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C6AC4F6-9592-4C85-9F0E-B726CF356B72}">
      <dgm:prSet phldrT="[Text]" custT="1"/>
      <dgm:spPr/>
      <dgm:t>
        <a:bodyPr/>
        <a:lstStyle/>
        <a:p>
          <a:r>
            <a:rPr lang="en-US" sz="3200" kern="1200" dirty="0">
              <a:latin typeface="Bahnschrift Condensed" pitchFamily="34" charset="0"/>
            </a:rPr>
            <a:t>Wildlife Protection &amp; Gathering Water Resource Data </a:t>
          </a:r>
          <a:r>
            <a:rPr lang="en-US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hnschrift Condensed" pitchFamily="34" charset="0"/>
              <a:ea typeface="+mn-ea"/>
              <a:cs typeface="+mn-cs"/>
            </a:rPr>
            <a:t>For a better ecosystem management with the help of GIS</a:t>
          </a:r>
          <a:endParaRPr lang="en-US" sz="3200" kern="1200" dirty="0"/>
        </a:p>
      </dgm:t>
    </dgm:pt>
    <dgm:pt modelId="{D412E0E0-E88F-4318-9B65-BD67ED4238ED}" type="parTrans" cxnId="{01BD70F8-C7A8-4AC8-891D-FDF08810212E}">
      <dgm:prSet/>
      <dgm:spPr/>
      <dgm:t>
        <a:bodyPr/>
        <a:lstStyle/>
        <a:p>
          <a:endParaRPr lang="en-US"/>
        </a:p>
      </dgm:t>
    </dgm:pt>
    <dgm:pt modelId="{A456E5DF-2765-4AE7-8F0D-97B799CC507D}" type="sibTrans" cxnId="{01BD70F8-C7A8-4AC8-891D-FDF08810212E}">
      <dgm:prSet/>
      <dgm:spPr/>
      <dgm:t>
        <a:bodyPr/>
        <a:lstStyle/>
        <a:p>
          <a:endParaRPr lang="en-US"/>
        </a:p>
      </dgm:t>
    </dgm:pt>
    <dgm:pt modelId="{E96A8D06-0283-414F-AC6F-76D999912157}">
      <dgm:prSet phldrT="[Text]"/>
      <dgm:spPr/>
      <dgm:t>
        <a:bodyPr/>
        <a:lstStyle/>
        <a:p>
          <a:endParaRPr lang="en-US" sz="3000" kern="1200" dirty="0"/>
        </a:p>
      </dgm:t>
    </dgm:pt>
    <dgm:pt modelId="{B1016AF7-76F5-4FAE-96B9-B55B9CE76DD8}" type="parTrans" cxnId="{77A0C42F-3217-4C71-9EB8-C99D03ED4EBB}">
      <dgm:prSet/>
      <dgm:spPr/>
      <dgm:t>
        <a:bodyPr/>
        <a:lstStyle/>
        <a:p>
          <a:endParaRPr lang="en-US"/>
        </a:p>
      </dgm:t>
    </dgm:pt>
    <dgm:pt modelId="{8098C086-FE4B-4423-AE65-B73A6BCADEB0}" type="sibTrans" cxnId="{77A0C42F-3217-4C71-9EB8-C99D03ED4EBB}">
      <dgm:prSet/>
      <dgm:spPr/>
      <dgm:t>
        <a:bodyPr/>
        <a:lstStyle/>
        <a:p>
          <a:endParaRPr lang="en-US"/>
        </a:p>
      </dgm:t>
    </dgm:pt>
    <dgm:pt modelId="{445F1ED3-CA73-496E-814E-FB1D72626F10}">
      <dgm:prSet phldrT="[Text]" custT="1"/>
      <dgm:spPr/>
      <dgm:t>
        <a:bodyPr/>
        <a:lstStyle/>
        <a:p>
          <a:r>
            <a:rPr lang="en-US" sz="3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hnschrift Condensed" pitchFamily="34" charset="0"/>
              <a:ea typeface="+mn-ea"/>
              <a:cs typeface="+mn-cs"/>
            </a:rPr>
            <a:t> Problems Faced And Solution</a:t>
          </a:r>
        </a:p>
      </dgm:t>
    </dgm:pt>
    <dgm:pt modelId="{56D11D7C-45E1-4CD7-A495-5E9E4AB06D5A}" type="parTrans" cxnId="{BA971E7B-9BB2-4C5C-A989-BC6E095C07D3}">
      <dgm:prSet/>
      <dgm:spPr/>
      <dgm:t>
        <a:bodyPr/>
        <a:lstStyle/>
        <a:p>
          <a:endParaRPr lang="en-IN"/>
        </a:p>
      </dgm:t>
    </dgm:pt>
    <dgm:pt modelId="{69C5F412-EE64-409F-A2B6-C9F6839A9A19}" type="sibTrans" cxnId="{BA971E7B-9BB2-4C5C-A989-BC6E095C07D3}">
      <dgm:prSet/>
      <dgm:spPr/>
      <dgm:t>
        <a:bodyPr/>
        <a:lstStyle/>
        <a:p>
          <a:endParaRPr lang="en-IN"/>
        </a:p>
      </dgm:t>
    </dgm:pt>
    <dgm:pt modelId="{2043C5FB-FA37-4B7E-A209-280FB0F480D0}">
      <dgm:prSet phldrT="[Text]" phldr="1"/>
      <dgm:spPr/>
      <dgm:t>
        <a:bodyPr/>
        <a:lstStyle/>
        <a:p>
          <a:endParaRPr lang="en-US" dirty="0"/>
        </a:p>
      </dgm:t>
    </dgm:pt>
    <dgm:pt modelId="{319B64C9-7083-42E8-B291-00B358392E43}" type="sibTrans" cxnId="{737E9B49-29F4-4A06-9444-6195DAFA4A28}">
      <dgm:prSet/>
      <dgm:spPr/>
      <dgm:t>
        <a:bodyPr/>
        <a:lstStyle/>
        <a:p>
          <a:endParaRPr lang="en-US"/>
        </a:p>
      </dgm:t>
    </dgm:pt>
    <dgm:pt modelId="{7CF13150-40A2-4B54-B2E4-BCBD11D371D3}" type="parTrans" cxnId="{737E9B49-29F4-4A06-9444-6195DAFA4A28}">
      <dgm:prSet/>
      <dgm:spPr/>
      <dgm:t>
        <a:bodyPr/>
        <a:lstStyle/>
        <a:p>
          <a:endParaRPr lang="en-US"/>
        </a:p>
      </dgm:t>
    </dgm:pt>
    <dgm:pt modelId="{39753DF9-29BC-4F7E-89FE-DACB6498A75C}">
      <dgm:prSet phldrT="[Text]" phldr="1"/>
      <dgm:spPr/>
      <dgm:t>
        <a:bodyPr/>
        <a:lstStyle/>
        <a:p>
          <a:endParaRPr lang="en-US" dirty="0"/>
        </a:p>
      </dgm:t>
    </dgm:pt>
    <dgm:pt modelId="{40E4DC0E-5E87-4A95-9A94-BF2A04AB975B}" type="sibTrans" cxnId="{D42F40B9-F17C-4DB6-BD33-FC7BAADE7977}">
      <dgm:prSet/>
      <dgm:spPr/>
      <dgm:t>
        <a:bodyPr/>
        <a:lstStyle/>
        <a:p>
          <a:endParaRPr lang="en-US"/>
        </a:p>
      </dgm:t>
    </dgm:pt>
    <dgm:pt modelId="{F6305B24-21D4-42D7-8BCC-2E06E03930AF}" type="parTrans" cxnId="{D42F40B9-F17C-4DB6-BD33-FC7BAADE7977}">
      <dgm:prSet/>
      <dgm:spPr/>
      <dgm:t>
        <a:bodyPr/>
        <a:lstStyle/>
        <a:p>
          <a:endParaRPr lang="en-US"/>
        </a:p>
      </dgm:t>
    </dgm:pt>
    <dgm:pt modelId="{FECFCAAC-4363-453B-80E1-832A2F5C5D48}" type="pres">
      <dgm:prSet presAssocID="{925C03C6-7E24-407D-AB79-35C82D1B38B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7017E5-8805-4FE0-9E43-D807C3B9C147}" type="pres">
      <dgm:prSet presAssocID="{39753DF9-29BC-4F7E-89FE-DACB6498A75C}" presName="composite" presStyleCnt="0"/>
      <dgm:spPr/>
    </dgm:pt>
    <dgm:pt modelId="{62C14915-EBC4-4E7B-98D4-F4D0F8D5C2BF}" type="pres">
      <dgm:prSet presAssocID="{39753DF9-29BC-4F7E-89FE-DACB6498A75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8D3D1-1924-4D03-9AC1-2FBD0F6E25B0}" type="pres">
      <dgm:prSet presAssocID="{39753DF9-29BC-4F7E-89FE-DACB6498A75C}" presName="descendantText" presStyleLbl="alignAcc1" presStyleIdx="0" presStyleCnt="2" custScaleY="16449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EFE1A-16B6-412E-B38F-B67726D0C2A1}" type="pres">
      <dgm:prSet presAssocID="{40E4DC0E-5E87-4A95-9A94-BF2A04AB975B}" presName="sp" presStyleCnt="0"/>
      <dgm:spPr/>
    </dgm:pt>
    <dgm:pt modelId="{395E0AE1-5A1B-4F49-8D2C-73EBF71D6F11}" type="pres">
      <dgm:prSet presAssocID="{2043C5FB-FA37-4B7E-A209-280FB0F480D0}" presName="composite" presStyleCnt="0"/>
      <dgm:spPr/>
    </dgm:pt>
    <dgm:pt modelId="{21668D10-ED20-48E7-92AF-BB52C18B11A7}" type="pres">
      <dgm:prSet presAssocID="{2043C5FB-FA37-4B7E-A209-280FB0F480D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31D9D-4F6B-4E25-BAE3-0652D630CB30}" type="pres">
      <dgm:prSet presAssocID="{2043C5FB-FA37-4B7E-A209-280FB0F480D0}" presName="descendantText" presStyleLbl="alignAcc1" presStyleIdx="1" presStyleCnt="2" custScaleY="9732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9E961-B3C8-4906-95F2-33147966B41C}" type="presOf" srcId="{39753DF9-29BC-4F7E-89FE-DACB6498A75C}" destId="{62C14915-EBC4-4E7B-98D4-F4D0F8D5C2BF}" srcOrd="0" destOrd="0" presId="urn:microsoft.com/office/officeart/2005/8/layout/chevron2"/>
    <dgm:cxn modelId="{D42F40B9-F17C-4DB6-BD33-FC7BAADE7977}" srcId="{925C03C6-7E24-407D-AB79-35C82D1B38B0}" destId="{39753DF9-29BC-4F7E-89FE-DACB6498A75C}" srcOrd="0" destOrd="0" parTransId="{F6305B24-21D4-42D7-8BCC-2E06E03930AF}" sibTransId="{40E4DC0E-5E87-4A95-9A94-BF2A04AB975B}"/>
    <dgm:cxn modelId="{D9307D15-2152-47AC-A428-62499799C9A6}" type="presOf" srcId="{445F1ED3-CA73-496E-814E-FB1D72626F10}" destId="{32231D9D-4F6B-4E25-BAE3-0652D630CB30}" srcOrd="0" destOrd="1" presId="urn:microsoft.com/office/officeart/2005/8/layout/chevron2"/>
    <dgm:cxn modelId="{BA971E7B-9BB2-4C5C-A989-BC6E095C07D3}" srcId="{2043C5FB-FA37-4B7E-A209-280FB0F480D0}" destId="{445F1ED3-CA73-496E-814E-FB1D72626F10}" srcOrd="1" destOrd="0" parTransId="{56D11D7C-45E1-4CD7-A495-5E9E4AB06D5A}" sibTransId="{69C5F412-EE64-409F-A2B6-C9F6839A9A19}"/>
    <dgm:cxn modelId="{27373B2A-97E7-454C-A31D-C5A68B3290E0}" type="presOf" srcId="{E96A8D06-0283-414F-AC6F-76D999912157}" destId="{32231D9D-4F6B-4E25-BAE3-0652D630CB30}" srcOrd="0" destOrd="0" presId="urn:microsoft.com/office/officeart/2005/8/layout/chevron2"/>
    <dgm:cxn modelId="{6D45B6F2-9BCD-4F79-BCE0-1367C2FA7B77}" type="presOf" srcId="{925C03C6-7E24-407D-AB79-35C82D1B38B0}" destId="{FECFCAAC-4363-453B-80E1-832A2F5C5D48}" srcOrd="0" destOrd="0" presId="urn:microsoft.com/office/officeart/2005/8/layout/chevron2"/>
    <dgm:cxn modelId="{C37E7070-5079-4E46-8234-A4767AF2540D}" type="presOf" srcId="{2043C5FB-FA37-4B7E-A209-280FB0F480D0}" destId="{21668D10-ED20-48E7-92AF-BB52C18B11A7}" srcOrd="0" destOrd="0" presId="urn:microsoft.com/office/officeart/2005/8/layout/chevron2"/>
    <dgm:cxn modelId="{0907DEE1-0709-4497-91E3-B3C1A4486DF1}" type="presOf" srcId="{CC6AC4F6-9592-4C85-9F0E-B726CF356B72}" destId="{45F8D3D1-1924-4D03-9AC1-2FBD0F6E25B0}" srcOrd="0" destOrd="0" presId="urn:microsoft.com/office/officeart/2005/8/layout/chevron2"/>
    <dgm:cxn modelId="{737E9B49-29F4-4A06-9444-6195DAFA4A28}" srcId="{925C03C6-7E24-407D-AB79-35C82D1B38B0}" destId="{2043C5FB-FA37-4B7E-A209-280FB0F480D0}" srcOrd="1" destOrd="0" parTransId="{7CF13150-40A2-4B54-B2E4-BCBD11D371D3}" sibTransId="{319B64C9-7083-42E8-B291-00B358392E43}"/>
    <dgm:cxn modelId="{77A0C42F-3217-4C71-9EB8-C99D03ED4EBB}" srcId="{2043C5FB-FA37-4B7E-A209-280FB0F480D0}" destId="{E96A8D06-0283-414F-AC6F-76D999912157}" srcOrd="0" destOrd="0" parTransId="{B1016AF7-76F5-4FAE-96B9-B55B9CE76DD8}" sibTransId="{8098C086-FE4B-4423-AE65-B73A6BCADEB0}"/>
    <dgm:cxn modelId="{01BD70F8-C7A8-4AC8-891D-FDF08810212E}" srcId="{39753DF9-29BC-4F7E-89FE-DACB6498A75C}" destId="{CC6AC4F6-9592-4C85-9F0E-B726CF356B72}" srcOrd="0" destOrd="0" parTransId="{D412E0E0-E88F-4318-9B65-BD67ED4238ED}" sibTransId="{A456E5DF-2765-4AE7-8F0D-97B799CC507D}"/>
    <dgm:cxn modelId="{D51C26B3-5EBB-49AB-9F3D-8A5324AE91A0}" type="presParOf" srcId="{FECFCAAC-4363-453B-80E1-832A2F5C5D48}" destId="{E57017E5-8805-4FE0-9E43-D807C3B9C147}" srcOrd="0" destOrd="0" presId="urn:microsoft.com/office/officeart/2005/8/layout/chevron2"/>
    <dgm:cxn modelId="{9BD934DF-B79F-400A-BCFF-58E7D9EC6E05}" type="presParOf" srcId="{E57017E5-8805-4FE0-9E43-D807C3B9C147}" destId="{62C14915-EBC4-4E7B-98D4-F4D0F8D5C2BF}" srcOrd="0" destOrd="0" presId="urn:microsoft.com/office/officeart/2005/8/layout/chevron2"/>
    <dgm:cxn modelId="{CBAF438A-FA37-4C16-8D37-E3136FD9C96E}" type="presParOf" srcId="{E57017E5-8805-4FE0-9E43-D807C3B9C147}" destId="{45F8D3D1-1924-4D03-9AC1-2FBD0F6E25B0}" srcOrd="1" destOrd="0" presId="urn:microsoft.com/office/officeart/2005/8/layout/chevron2"/>
    <dgm:cxn modelId="{D122C5EB-A5CD-45DE-B1CE-BB2F81FF5F70}" type="presParOf" srcId="{FECFCAAC-4363-453B-80E1-832A2F5C5D48}" destId="{E4FEFE1A-16B6-412E-B38F-B67726D0C2A1}" srcOrd="1" destOrd="0" presId="urn:microsoft.com/office/officeart/2005/8/layout/chevron2"/>
    <dgm:cxn modelId="{AF4EBA93-4B68-465D-81D5-E2BB5AA1EF74}" type="presParOf" srcId="{FECFCAAC-4363-453B-80E1-832A2F5C5D48}" destId="{395E0AE1-5A1B-4F49-8D2C-73EBF71D6F11}" srcOrd="2" destOrd="0" presId="urn:microsoft.com/office/officeart/2005/8/layout/chevron2"/>
    <dgm:cxn modelId="{AEEC9D7C-B24E-4298-B0C7-A6D628B9EC12}" type="presParOf" srcId="{395E0AE1-5A1B-4F49-8D2C-73EBF71D6F11}" destId="{21668D10-ED20-48E7-92AF-BB52C18B11A7}" srcOrd="0" destOrd="0" presId="urn:microsoft.com/office/officeart/2005/8/layout/chevron2"/>
    <dgm:cxn modelId="{4F66F27F-2B82-4514-9238-056806E3DD31}" type="presParOf" srcId="{395E0AE1-5A1B-4F49-8D2C-73EBF71D6F11}" destId="{32231D9D-4F6B-4E25-BAE3-0652D630CB3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14915-EBC4-4E7B-98D4-F4D0F8D5C2BF}">
      <dsp:nvSpPr>
        <dsp:cNvPr id="0" name=""/>
        <dsp:cNvSpPr/>
      </dsp:nvSpPr>
      <dsp:spPr>
        <a:xfrm rot="5400000">
          <a:off x="-312315" y="760456"/>
          <a:ext cx="2082104" cy="145747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 rot="-5400000">
        <a:off x="1" y="1176876"/>
        <a:ext cx="1457472" cy="624632"/>
      </dsp:txXfrm>
    </dsp:sp>
    <dsp:sp modelId="{45F8D3D1-1924-4D03-9AC1-2FBD0F6E25B0}">
      <dsp:nvSpPr>
        <dsp:cNvPr id="0" name=""/>
        <dsp:cNvSpPr/>
      </dsp:nvSpPr>
      <dsp:spPr>
        <a:xfrm rot="5400000">
          <a:off x="3197059" y="-1727838"/>
          <a:ext cx="2226154" cy="57053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>
              <a:latin typeface="Bahnschrift Condensed" pitchFamily="34" charset="0"/>
            </a:rPr>
            <a:t>Wildlife Protection &amp; Gathering Water Resource Data </a:t>
          </a:r>
          <a:r>
            <a:rPr lang="en-US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hnschrift Condensed" pitchFamily="34" charset="0"/>
              <a:ea typeface="+mn-ea"/>
              <a:cs typeface="+mn-cs"/>
            </a:rPr>
            <a:t>For a better ecosystem management with the help of GIS</a:t>
          </a:r>
          <a:endParaRPr lang="en-US" sz="3200" kern="1200" dirty="0"/>
        </a:p>
      </dsp:txBody>
      <dsp:txXfrm rot="-5400000">
        <a:off x="1457473" y="120420"/>
        <a:ext cx="5596655" cy="2008810"/>
      </dsp:txXfrm>
    </dsp:sp>
    <dsp:sp modelId="{21668D10-ED20-48E7-92AF-BB52C18B11A7}">
      <dsp:nvSpPr>
        <dsp:cNvPr id="0" name=""/>
        <dsp:cNvSpPr/>
      </dsp:nvSpPr>
      <dsp:spPr>
        <a:xfrm rot="5400000">
          <a:off x="-312315" y="2587263"/>
          <a:ext cx="2082104" cy="1457472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 rot="-5400000">
        <a:off x="1" y="3003683"/>
        <a:ext cx="1457472" cy="624632"/>
      </dsp:txXfrm>
    </dsp:sp>
    <dsp:sp modelId="{32231D9D-4F6B-4E25-BAE3-0652D630CB30}">
      <dsp:nvSpPr>
        <dsp:cNvPr id="0" name=""/>
        <dsp:cNvSpPr/>
      </dsp:nvSpPr>
      <dsp:spPr>
        <a:xfrm rot="5400000">
          <a:off x="3651567" y="98968"/>
          <a:ext cx="1317138" cy="57053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hnschrift Condensed" pitchFamily="34" charset="0"/>
              <a:ea typeface="+mn-ea"/>
              <a:cs typeface="+mn-cs"/>
            </a:rPr>
            <a:t> Problems Faced And Solution</a:t>
          </a:r>
        </a:p>
      </dsp:txBody>
      <dsp:txXfrm rot="-5400000">
        <a:off x="1457473" y="2357360"/>
        <a:ext cx="5641030" cy="1188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8T10:12:1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24575,'0'-4'-8191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8T10:13:1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BE90F-2F61-4548-A027-006325971064}" type="datetimeFigureOut">
              <a:rPr lang="en-IN" smtClean="0"/>
              <a:t>15-12-2022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36F89-061D-46CF-9ACE-2EFBF2BDAE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483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36F89-061D-46CF-9ACE-2EFBF2BDAE91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3234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36F89-061D-46CF-9ACE-2EFBF2BDAE91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026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C56B-E00C-41FA-A69A-491FC92C349A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6E1A-8BF3-4E47-A9BE-7E6390B27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5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C56B-E00C-41FA-A69A-491FC92C349A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6E1A-8BF3-4E47-A9BE-7E6390B27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C56B-E00C-41FA-A69A-491FC92C349A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6E1A-8BF3-4E47-A9BE-7E6390B27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7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C56B-E00C-41FA-A69A-491FC92C349A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6E1A-8BF3-4E47-A9BE-7E6390B27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2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C56B-E00C-41FA-A69A-491FC92C349A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6E1A-8BF3-4E47-A9BE-7E6390B27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5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C56B-E00C-41FA-A69A-491FC92C349A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6E1A-8BF3-4E47-A9BE-7E6390B27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9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C56B-E00C-41FA-A69A-491FC92C349A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6E1A-8BF3-4E47-A9BE-7E6390B27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C56B-E00C-41FA-A69A-491FC92C349A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6E1A-8BF3-4E47-A9BE-7E6390B27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9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C56B-E00C-41FA-A69A-491FC92C349A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6E1A-8BF3-4E47-A9BE-7E6390B27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C56B-E00C-41FA-A69A-491FC92C349A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6E1A-8BF3-4E47-A9BE-7E6390B27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2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C56B-E00C-41FA-A69A-491FC92C349A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6E1A-8BF3-4E47-A9BE-7E6390B27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1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3C56B-E00C-41FA-A69A-491FC92C349A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56E1A-8BF3-4E47-A9BE-7E6390B27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2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etrosaga.com/panic-in-bengaluru-as-4-leopards-spotted-in-the-city-authorities-on-high-aler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bangalore.urbanmetabolism.asia/2017/10/23/groundwater-table-maps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windianexpress.com/cities/bengaluru/2022/mar/27/bmtc-bus-crashes-into-elephant-kills-it-2434759.html" TargetMode="External"/><Relationship Id="rId3" Type="http://schemas.openxmlformats.org/officeDocument/2006/relationships/hyperlink" Target="https://thelogicalindian.com/story-feed/get-inspired/ngo-replenishes-ponds-turahalli-forest/" TargetMode="External"/><Relationship Id="rId7" Type="http://schemas.openxmlformats.org/officeDocument/2006/relationships/hyperlink" Target="https://www.deccanchronicle.com/141014/nation-crime/article/high-speed-horror-leopard-dies-road-accident-bengaluru?page=2" TargetMode="External"/><Relationship Id="rId2" Type="http://schemas.openxmlformats.org/officeDocument/2006/relationships/hyperlink" Target="https://www.deccanherald.com/metrolife/metrolife-cityscape/encroachment-of-forest-spaces-displaces-wildlife-948049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Turahalli_Forest" TargetMode="External"/><Relationship Id="rId5" Type="http://schemas.openxmlformats.org/officeDocument/2006/relationships/hyperlink" Target="https://iisc.ac.in/" TargetMode="External"/><Relationship Id="rId4" Type="http://schemas.openxmlformats.org/officeDocument/2006/relationships/hyperlink" Target="https://www.newindianexpress.com/states/karnataka/2020/dec/07/leopard-on-prowl-stay-indoors-after-dusk-2232751.html" TargetMode="External"/><Relationship Id="rId9" Type="http://schemas.openxmlformats.org/officeDocument/2006/relationships/hyperlink" Target="https://www.google.com/search?q=animals+getting+hit+by+the+vehicles+in+karnataka&amp;rlz=1C1CHBF_enIN975IN975&amp;source=lnms&amp;tbm=isch&amp;sa=X&amp;ved=2ahUKEwjX6ZiOg_v7AhUkkeYKHY5DA58Q_AUoAnoECAEQBA&amp;biw=1024&amp;bih=625&amp;dpr=1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Turahalli_Fores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Demand-and-suppl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isc.ac.i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Geoinformatics  In Ecosystem Management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3200"/>
            <a:ext cx="4343400" cy="143907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20" y="2743200"/>
            <a:ext cx="4321479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" y="55626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Presented By: Anushka Kanthi A , Adwaya P Menon, Dhanushree V </a:t>
            </a:r>
          </a:p>
        </p:txBody>
      </p:sp>
    </p:spTree>
    <p:extLst>
      <p:ext uri="{BB962C8B-B14F-4D97-AF65-F5344CB8AC3E}">
        <p14:creationId xmlns:p14="http://schemas.microsoft.com/office/powerpoint/2010/main" val="21945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F9F02-F1B6-B022-A2E5-5DCD6C2E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Leopard Entering In School Premises</a:t>
            </a:r>
          </a:p>
        </p:txBody>
      </p:sp>
      <p:pic>
        <p:nvPicPr>
          <p:cNvPr id="1026" name="Picture 2" descr="Leopard enters Vibgyor school premises in Bengaluru (Watch Video) |  India.com">
            <a:extLst>
              <a:ext uri="{FF2B5EF4-FFF2-40B4-BE49-F238E27FC236}">
                <a16:creationId xmlns:a16="http://schemas.microsoft.com/office/drawing/2014/main" id="{FF5ABD4C-4EA4-E944-57EC-35B64F64C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318248" cy="42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0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A8B25-D10E-4B37-8A31-D44398C2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18" y="183357"/>
            <a:ext cx="8686800" cy="487362"/>
          </a:xfrm>
        </p:spPr>
        <p:txBody>
          <a:bodyPr>
            <a:normAutofit fontScale="90000"/>
          </a:bodyPr>
          <a:lstStyle/>
          <a:p>
            <a:r>
              <a:rPr lang="en-IN" dirty="0"/>
              <a:t/>
            </a:r>
            <a:br>
              <a:rPr lang="en-IN" dirty="0"/>
            </a:br>
            <a:r>
              <a:rPr lang="en-IN" sz="4000" dirty="0"/>
              <a:t>A leopard reported dead by a hit and run case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3EB69-3695-4027-A867-677DF54AB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81" y="1166018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A leopard was recently spotted near an apartment complex on Bannerghatta Road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The CCTV camera caught the leopard sneaking into the Prestige apartment building for the second night in a row</a:t>
            </a:r>
            <a:r>
              <a:rPr lang="en-IN" dirty="0"/>
              <a:t>. </a:t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Picture 2" descr="The leopard that was run over on Bannerghatta Road in Bengaluru on Monday (Photo: DC)">
            <a:extLst>
              <a:ext uri="{FF2B5EF4-FFF2-40B4-BE49-F238E27FC236}">
                <a16:creationId xmlns:a16="http://schemas.microsoft.com/office/drawing/2014/main" id="{882306F8-F8C6-583D-C419-723FB6D0F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5905500" cy="292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22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19800"/>
            <a:ext cx="8229600" cy="4525963"/>
          </a:xfrm>
        </p:spPr>
        <p:txBody>
          <a:bodyPr>
            <a:normAutofit/>
          </a:bodyPr>
          <a:lstStyle/>
          <a:p>
            <a:r>
              <a:rPr lang="en-IN" sz="1400" dirty="0">
                <a:hlinkClick r:id="rId2"/>
              </a:rPr>
              <a:t>https://metrosaga.com/panic-in-bengaluru-as-4-leopards-spotted-in-the-city-authorities-on-high-alert</a:t>
            </a:r>
            <a:r>
              <a:rPr lang="en-IN" sz="1400" dirty="0" smtClean="0">
                <a:hlinkClick r:id="rId2"/>
              </a:rPr>
              <a:t>/</a:t>
            </a:r>
            <a:r>
              <a:rPr lang="en-IN" sz="1400" dirty="0" smtClean="0"/>
              <a:t> </a:t>
            </a:r>
            <a:endParaRPr lang="en-IN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29586"/>
            <a:ext cx="7620000" cy="397826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865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4 Leopards spotted in the city; Authorities on ‘High Alert</a:t>
            </a:r>
            <a:r>
              <a:rPr lang="en-US" dirty="0" smtClean="0"/>
              <a:t>’</a:t>
            </a: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6477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December 3</a:t>
            </a:r>
            <a:r>
              <a:rPr lang="en-US" baseline="30000" dirty="0" smtClean="0"/>
              <a:t>rd</a:t>
            </a:r>
            <a:r>
              <a:rPr lang="en-US" dirty="0" smtClean="0"/>
              <a:t> 2022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0914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00673"/>
            <a:ext cx="8285018" cy="44527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6927" y="6096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23-yr-old woman killed in leopard attack in </a:t>
            </a:r>
            <a:r>
              <a:rPr lang="en-US" sz="3200" b="1" dirty="0" err="1"/>
              <a:t>Mysuru</a:t>
            </a:r>
            <a:endParaRPr lang="en-US" sz="3200" b="1" dirty="0"/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25796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E1CA2-7BCF-0FDD-14E7-3C96CD20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LEOPARD CAUGHT COMING OUT OF TURAHALLI FOREST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12EBC5-D181-D947-A113-931CBFB9A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417638"/>
            <a:ext cx="6743699" cy="517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0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F9924-14A6-42A7-B34F-EFE053B71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for Threat- 1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B5B36-41F1-4F3A-86E9-CF45887A1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and every time personal visit to the forest to check the water level is not convenient</a:t>
            </a:r>
          </a:p>
          <a:p>
            <a:r>
              <a:rPr lang="en-US" dirty="0"/>
              <a:t>Hence GIS can help us in checking the level of water of waterbodies</a:t>
            </a:r>
          </a:p>
          <a:p>
            <a:r>
              <a:rPr lang="en-US" dirty="0"/>
              <a:t>Even they can tell us about the groundwater level is low or high in a particular area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52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7A15D7-989B-4E2A-B6FE-CC1567F6D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" y="1515263"/>
            <a:ext cx="4805516" cy="372337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2DDDD6-6CF6-4499-8910-93D2F0381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480" y="3200400"/>
            <a:ext cx="4414520" cy="3657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AFB0DC-9DAC-ED38-CB3A-DC443B2AC401}"/>
              </a:ext>
            </a:extLst>
          </p:cNvPr>
          <p:cNvSpPr txBox="1"/>
          <p:nvPr/>
        </p:nvSpPr>
        <p:spPr>
          <a:xfrm>
            <a:off x="270730" y="4941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NGO SUPPLYING WATER IN PONDS OF TURAHALLI FOREST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8719F-475B-5CFF-C7F8-354A47B3308D}"/>
              </a:ext>
            </a:extLst>
          </p:cNvPr>
          <p:cNvSpPr txBox="1"/>
          <p:nvPr/>
        </p:nvSpPr>
        <p:spPr>
          <a:xfrm>
            <a:off x="821247" y="551749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solidFill>
                  <a:srgbClr val="1A1A1A"/>
                </a:solidFill>
                <a:effectLst/>
                <a:latin typeface="Montserrat" panose="00000500000000000000" pitchFamily="2" charset="0"/>
              </a:rPr>
              <a:t>Date : April , 2019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09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8CDE2-691A-8336-2B11-A3D6855AB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2174" y="457200"/>
            <a:ext cx="9448800" cy="609600"/>
          </a:xfrm>
        </p:spPr>
        <p:txBody>
          <a:bodyPr>
            <a:no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GIS TO TRACK GROUNDWATER LEVEL IN BANGLORE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EF5F1-6BD1-8D29-745C-F2FF603AA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EC2A58-FFEF-471D-C910-E8873A2F5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912824"/>
            <a:ext cx="3200400" cy="5032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4DE03C-BFAD-4FEF-9CEB-2C2EA9C4D043}"/>
              </a:ext>
            </a:extLst>
          </p:cNvPr>
          <p:cNvSpPr txBox="1"/>
          <p:nvPr/>
        </p:nvSpPr>
        <p:spPr>
          <a:xfrm>
            <a:off x="0" y="6219043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hlinkClick r:id="rId4"/>
              </a:rPr>
              <a:t>http://bangalore.urbanmetabolism.asia/2017/10/23/groundwater-table-maps/</a:t>
            </a:r>
            <a:endParaRPr lang="en-IN" sz="1200" dirty="0"/>
          </a:p>
          <a:p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9872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0A66-3F6C-201F-B6EF-264E2C17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SOLUTION FOR THREAT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69F48-D7FA-7CEF-9D8F-C8E1E7B1E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1" y="1437969"/>
            <a:ext cx="8568813" cy="5302044"/>
          </a:xfrm>
        </p:spPr>
        <p:txBody>
          <a:bodyPr>
            <a:normAutofit lnSpcReduction="10000"/>
          </a:bodyPr>
          <a:lstStyle/>
          <a:p>
            <a:r>
              <a:rPr lang="en-IN" dirty="0"/>
              <a:t>GIS helps us to locate the accident prone areas and pre – warns us in any such case</a:t>
            </a:r>
          </a:p>
          <a:p>
            <a:r>
              <a:rPr lang="en-IN" dirty="0"/>
              <a:t>Barricade like structure using barbed wires can be built to prevent the animals from entering the either road.</a:t>
            </a:r>
          </a:p>
          <a:p>
            <a:r>
              <a:rPr lang="en-IN" dirty="0"/>
              <a:t>Vibratory or static sensors to prevent the animals from destroying the barricade.</a:t>
            </a:r>
          </a:p>
          <a:p>
            <a:r>
              <a:rPr lang="en-IN" dirty="0"/>
              <a:t>Buzzing sound and alarm lights to scare the animals</a:t>
            </a:r>
          </a:p>
          <a:p>
            <a:r>
              <a:rPr lang="en-IN" dirty="0"/>
              <a:t>CCTV’s to notify the nearest forest office.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34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27DF2E-22AD-4769-2312-ADFC0724E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37652"/>
            <a:ext cx="9144000" cy="631874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2507A4E-4D87-DF9F-557C-CDC2FD68434C}"/>
                  </a:ext>
                </a:extLst>
              </p14:cNvPr>
              <p14:cNvContentPartPr/>
              <p14:nvPr/>
            </p14:nvContentPartPr>
            <p14:xfrm>
              <a:off x="2877897" y="3954278"/>
              <a:ext cx="360" cy="2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2507A4E-4D87-DF9F-557C-CDC2FD6843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9257" y="3945638"/>
                <a:ext cx="180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DD3A23B-3990-7B59-61DE-46C3C632C29B}"/>
                  </a:ext>
                </a:extLst>
              </p14:cNvPr>
              <p14:cNvContentPartPr/>
              <p14:nvPr/>
            </p14:nvContentPartPr>
            <p14:xfrm>
              <a:off x="-152400" y="4071206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DD3A23B-3990-7B59-61DE-46C3C632C2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61400" y="4062206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8332D5-1CB8-CDC4-CCF1-65368F102769}"/>
              </a:ext>
            </a:extLst>
          </p:cNvPr>
          <p:cNvCxnSpPr/>
          <p:nvPr/>
        </p:nvCxnSpPr>
        <p:spPr>
          <a:xfrm>
            <a:off x="0" y="3728306"/>
            <a:ext cx="228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8706A5-EC0D-80B2-754D-4447E802CCF0}"/>
              </a:ext>
            </a:extLst>
          </p:cNvPr>
          <p:cNvCxnSpPr/>
          <p:nvPr/>
        </p:nvCxnSpPr>
        <p:spPr>
          <a:xfrm>
            <a:off x="225552" y="3611378"/>
            <a:ext cx="228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43D825-EE94-5AC1-84B9-361167EC5C3D}"/>
              </a:ext>
            </a:extLst>
          </p:cNvPr>
          <p:cNvCxnSpPr/>
          <p:nvPr/>
        </p:nvCxnSpPr>
        <p:spPr>
          <a:xfrm>
            <a:off x="419100" y="3494450"/>
            <a:ext cx="228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55E9AF-15DF-B36D-4A84-5777512308BD}"/>
              </a:ext>
            </a:extLst>
          </p:cNvPr>
          <p:cNvCxnSpPr/>
          <p:nvPr/>
        </p:nvCxnSpPr>
        <p:spPr>
          <a:xfrm>
            <a:off x="606192" y="3312072"/>
            <a:ext cx="228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9A0829-F7BB-AD43-8124-2EDA7B462C4F}"/>
              </a:ext>
            </a:extLst>
          </p:cNvPr>
          <p:cNvCxnSpPr/>
          <p:nvPr/>
        </p:nvCxnSpPr>
        <p:spPr>
          <a:xfrm>
            <a:off x="1086612" y="2985014"/>
            <a:ext cx="228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7FEF9B-E895-D7FB-F749-F13178E698E7}"/>
              </a:ext>
            </a:extLst>
          </p:cNvPr>
          <p:cNvCxnSpPr/>
          <p:nvPr/>
        </p:nvCxnSpPr>
        <p:spPr>
          <a:xfrm>
            <a:off x="841248" y="3129694"/>
            <a:ext cx="228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D3975E-18FA-5D84-B69F-724D897AC8CA}"/>
              </a:ext>
            </a:extLst>
          </p:cNvPr>
          <p:cNvCxnSpPr/>
          <p:nvPr/>
        </p:nvCxnSpPr>
        <p:spPr>
          <a:xfrm>
            <a:off x="1560576" y="2808650"/>
            <a:ext cx="228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4F75CD-7247-980E-5C43-10B72D264203}"/>
              </a:ext>
            </a:extLst>
          </p:cNvPr>
          <p:cNvCxnSpPr/>
          <p:nvPr/>
        </p:nvCxnSpPr>
        <p:spPr>
          <a:xfrm>
            <a:off x="1315212" y="2908814"/>
            <a:ext cx="228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C920845-27C8-50B8-428B-1F324F53198F}"/>
              </a:ext>
            </a:extLst>
          </p:cNvPr>
          <p:cNvCxnSpPr/>
          <p:nvPr/>
        </p:nvCxnSpPr>
        <p:spPr>
          <a:xfrm>
            <a:off x="2438040" y="5368615"/>
            <a:ext cx="228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6B5EC3-8611-28ED-1976-923DC2254C52}"/>
              </a:ext>
            </a:extLst>
          </p:cNvPr>
          <p:cNvCxnSpPr/>
          <p:nvPr/>
        </p:nvCxnSpPr>
        <p:spPr>
          <a:xfrm>
            <a:off x="2259732" y="5451422"/>
            <a:ext cx="228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E75D64-C84E-E0F8-6B8E-F4EE7907470E}"/>
              </a:ext>
            </a:extLst>
          </p:cNvPr>
          <p:cNvCxnSpPr/>
          <p:nvPr/>
        </p:nvCxnSpPr>
        <p:spPr>
          <a:xfrm>
            <a:off x="2057400" y="5465640"/>
            <a:ext cx="228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0A089EC-3553-5D18-6BBD-F46C1C95B0F8}"/>
              </a:ext>
            </a:extLst>
          </p:cNvPr>
          <p:cNvCxnSpPr>
            <a:cxnSpLocks/>
          </p:cNvCxnSpPr>
          <p:nvPr/>
        </p:nvCxnSpPr>
        <p:spPr>
          <a:xfrm>
            <a:off x="5677080" y="1527969"/>
            <a:ext cx="37920" cy="2875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918F184-A1A1-C920-B9C4-85F1F69F3D88}"/>
              </a:ext>
            </a:extLst>
          </p:cNvPr>
          <p:cNvCxnSpPr/>
          <p:nvPr/>
        </p:nvCxnSpPr>
        <p:spPr>
          <a:xfrm>
            <a:off x="3661896" y="4411478"/>
            <a:ext cx="228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6D5CF9F-3D90-B3A8-B1E0-592AF2A2D63D}"/>
              </a:ext>
            </a:extLst>
          </p:cNvPr>
          <p:cNvCxnSpPr/>
          <p:nvPr/>
        </p:nvCxnSpPr>
        <p:spPr>
          <a:xfrm>
            <a:off x="3499188" y="4569026"/>
            <a:ext cx="228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26371F1-EE16-B494-3425-1437C0DBBAD8}"/>
              </a:ext>
            </a:extLst>
          </p:cNvPr>
          <p:cNvCxnSpPr/>
          <p:nvPr/>
        </p:nvCxnSpPr>
        <p:spPr>
          <a:xfrm>
            <a:off x="3317832" y="4765622"/>
            <a:ext cx="228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9BB83FA-2FF0-9977-FDD8-8BFC86D31245}"/>
              </a:ext>
            </a:extLst>
          </p:cNvPr>
          <p:cNvCxnSpPr/>
          <p:nvPr/>
        </p:nvCxnSpPr>
        <p:spPr>
          <a:xfrm>
            <a:off x="3107880" y="4948000"/>
            <a:ext cx="228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B136DB6-4068-F4BB-5B77-5DAAC0B92B8D}"/>
              </a:ext>
            </a:extLst>
          </p:cNvPr>
          <p:cNvCxnSpPr/>
          <p:nvPr/>
        </p:nvCxnSpPr>
        <p:spPr>
          <a:xfrm>
            <a:off x="2925000" y="5044532"/>
            <a:ext cx="228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2870EF0-9CAD-1E64-5572-FA8446BDCD93}"/>
              </a:ext>
            </a:extLst>
          </p:cNvPr>
          <p:cNvCxnSpPr/>
          <p:nvPr/>
        </p:nvCxnSpPr>
        <p:spPr>
          <a:xfrm>
            <a:off x="2772960" y="5164919"/>
            <a:ext cx="228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61C669A-E317-C1AE-E1C6-2469CC1DC30D}"/>
              </a:ext>
            </a:extLst>
          </p:cNvPr>
          <p:cNvCxnSpPr/>
          <p:nvPr/>
        </p:nvCxnSpPr>
        <p:spPr>
          <a:xfrm>
            <a:off x="2616348" y="5285306"/>
            <a:ext cx="228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45D63-9206-89B3-D37A-E0BA75E3B28F}"/>
              </a:ext>
            </a:extLst>
          </p:cNvPr>
          <p:cNvCxnSpPr/>
          <p:nvPr/>
        </p:nvCxnSpPr>
        <p:spPr>
          <a:xfrm>
            <a:off x="4227300" y="3883226"/>
            <a:ext cx="228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F687DAC-A8F3-A146-C171-F29CECFC56F2}"/>
              </a:ext>
            </a:extLst>
          </p:cNvPr>
          <p:cNvCxnSpPr/>
          <p:nvPr/>
        </p:nvCxnSpPr>
        <p:spPr>
          <a:xfrm>
            <a:off x="4031910" y="4124512"/>
            <a:ext cx="228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25034D4-47BA-F293-ED13-543867E951CF}"/>
              </a:ext>
            </a:extLst>
          </p:cNvPr>
          <p:cNvCxnSpPr/>
          <p:nvPr/>
        </p:nvCxnSpPr>
        <p:spPr>
          <a:xfrm>
            <a:off x="3849708" y="4262200"/>
            <a:ext cx="228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2C67FFE-AE26-D410-1723-BC770EB62C3F}"/>
              </a:ext>
            </a:extLst>
          </p:cNvPr>
          <p:cNvCxnSpPr>
            <a:cxnSpLocks/>
          </p:cNvCxnSpPr>
          <p:nvPr/>
        </p:nvCxnSpPr>
        <p:spPr>
          <a:xfrm>
            <a:off x="6065880" y="1345708"/>
            <a:ext cx="36576" cy="2875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A7BEA6A-B61E-7892-0010-9E0947B8CC5C}"/>
              </a:ext>
            </a:extLst>
          </p:cNvPr>
          <p:cNvCxnSpPr/>
          <p:nvPr/>
        </p:nvCxnSpPr>
        <p:spPr>
          <a:xfrm>
            <a:off x="4422690" y="3660969"/>
            <a:ext cx="228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FBD423B-9A78-E166-40F6-5615307EAF11}"/>
              </a:ext>
            </a:extLst>
          </p:cNvPr>
          <p:cNvCxnSpPr>
            <a:cxnSpLocks/>
          </p:cNvCxnSpPr>
          <p:nvPr/>
        </p:nvCxnSpPr>
        <p:spPr>
          <a:xfrm>
            <a:off x="5858256" y="1423297"/>
            <a:ext cx="36576" cy="2875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8EADE84-8BB8-5659-DA1E-7C006BACDE7C}"/>
              </a:ext>
            </a:extLst>
          </p:cNvPr>
          <p:cNvCxnSpPr>
            <a:cxnSpLocks/>
          </p:cNvCxnSpPr>
          <p:nvPr/>
        </p:nvCxnSpPr>
        <p:spPr>
          <a:xfrm>
            <a:off x="6312768" y="1199261"/>
            <a:ext cx="36576" cy="2875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D7D3A35-2B6F-1B09-FF25-F16CAEF97696}"/>
              </a:ext>
            </a:extLst>
          </p:cNvPr>
          <p:cNvCxnSpPr>
            <a:cxnSpLocks/>
          </p:cNvCxnSpPr>
          <p:nvPr/>
        </p:nvCxnSpPr>
        <p:spPr>
          <a:xfrm>
            <a:off x="6559656" y="1185220"/>
            <a:ext cx="36576" cy="2875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D87F5DF-85EE-3D8C-EBA3-8106173B4853}"/>
              </a:ext>
            </a:extLst>
          </p:cNvPr>
          <p:cNvCxnSpPr>
            <a:cxnSpLocks/>
          </p:cNvCxnSpPr>
          <p:nvPr/>
        </p:nvCxnSpPr>
        <p:spPr>
          <a:xfrm>
            <a:off x="6711696" y="1036872"/>
            <a:ext cx="36576" cy="2875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93E42A1-7979-3DA7-F417-EBB2D6618AFC}"/>
              </a:ext>
            </a:extLst>
          </p:cNvPr>
          <p:cNvCxnSpPr>
            <a:cxnSpLocks/>
          </p:cNvCxnSpPr>
          <p:nvPr/>
        </p:nvCxnSpPr>
        <p:spPr>
          <a:xfrm>
            <a:off x="6900312" y="1012666"/>
            <a:ext cx="36576" cy="2875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53B77CD-53A5-8128-E68B-DF5E3AC1F86A}"/>
              </a:ext>
            </a:extLst>
          </p:cNvPr>
          <p:cNvCxnSpPr>
            <a:cxnSpLocks/>
          </p:cNvCxnSpPr>
          <p:nvPr/>
        </p:nvCxnSpPr>
        <p:spPr>
          <a:xfrm>
            <a:off x="7090368" y="929440"/>
            <a:ext cx="36576" cy="2875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E4B2BE-1FDC-7F4A-649A-72B792A6AE80}"/>
              </a:ext>
            </a:extLst>
          </p:cNvPr>
          <p:cNvCxnSpPr>
            <a:cxnSpLocks/>
          </p:cNvCxnSpPr>
          <p:nvPr/>
        </p:nvCxnSpPr>
        <p:spPr>
          <a:xfrm>
            <a:off x="7337256" y="846138"/>
            <a:ext cx="36576" cy="2875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3117409-CC98-FAFF-6EB3-27E6268ACC85}"/>
              </a:ext>
            </a:extLst>
          </p:cNvPr>
          <p:cNvCxnSpPr>
            <a:cxnSpLocks/>
          </p:cNvCxnSpPr>
          <p:nvPr/>
        </p:nvCxnSpPr>
        <p:spPr>
          <a:xfrm>
            <a:off x="7538508" y="785648"/>
            <a:ext cx="36576" cy="2875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B5F5B03-4AFF-F020-EA10-B7B17A38BE97}"/>
              </a:ext>
            </a:extLst>
          </p:cNvPr>
          <p:cNvCxnSpPr>
            <a:cxnSpLocks/>
          </p:cNvCxnSpPr>
          <p:nvPr/>
        </p:nvCxnSpPr>
        <p:spPr>
          <a:xfrm>
            <a:off x="8120358" y="634787"/>
            <a:ext cx="36576" cy="2875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27536B7-7F1B-198E-B581-A41FA3299439}"/>
              </a:ext>
            </a:extLst>
          </p:cNvPr>
          <p:cNvCxnSpPr>
            <a:cxnSpLocks/>
          </p:cNvCxnSpPr>
          <p:nvPr/>
        </p:nvCxnSpPr>
        <p:spPr>
          <a:xfrm>
            <a:off x="7819200" y="698242"/>
            <a:ext cx="36576" cy="2875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96A2291-DBB1-4078-F52F-4489B03D112F}"/>
              </a:ext>
            </a:extLst>
          </p:cNvPr>
          <p:cNvCxnSpPr>
            <a:cxnSpLocks/>
          </p:cNvCxnSpPr>
          <p:nvPr/>
        </p:nvCxnSpPr>
        <p:spPr>
          <a:xfrm>
            <a:off x="8348958" y="539255"/>
            <a:ext cx="36576" cy="2875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D36A45B-48C2-8178-E3EB-92B6F3FC9F48}"/>
              </a:ext>
            </a:extLst>
          </p:cNvPr>
          <p:cNvCxnSpPr>
            <a:cxnSpLocks/>
          </p:cNvCxnSpPr>
          <p:nvPr/>
        </p:nvCxnSpPr>
        <p:spPr>
          <a:xfrm>
            <a:off x="8458200" y="1055469"/>
            <a:ext cx="36576" cy="2875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543641D-6646-3485-D40F-2F2355F09FBC}"/>
              </a:ext>
            </a:extLst>
          </p:cNvPr>
          <p:cNvCxnSpPr>
            <a:cxnSpLocks/>
          </p:cNvCxnSpPr>
          <p:nvPr/>
        </p:nvCxnSpPr>
        <p:spPr>
          <a:xfrm>
            <a:off x="8650224" y="538282"/>
            <a:ext cx="36576" cy="2875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5F68AC0-DCD4-A03E-9DF2-29F03AB550FD}"/>
              </a:ext>
            </a:extLst>
          </p:cNvPr>
          <p:cNvCxnSpPr>
            <a:cxnSpLocks/>
          </p:cNvCxnSpPr>
          <p:nvPr/>
        </p:nvCxnSpPr>
        <p:spPr>
          <a:xfrm>
            <a:off x="7429680" y="1843243"/>
            <a:ext cx="36576" cy="2875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9344ED0-8C11-2479-E105-3DC2F4093C7C}"/>
              </a:ext>
            </a:extLst>
          </p:cNvPr>
          <p:cNvCxnSpPr>
            <a:cxnSpLocks/>
          </p:cNvCxnSpPr>
          <p:nvPr/>
        </p:nvCxnSpPr>
        <p:spPr>
          <a:xfrm>
            <a:off x="7568544" y="1671760"/>
            <a:ext cx="36576" cy="2875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855B0F7-F116-FACE-8DFE-A329ADBDF2F6}"/>
              </a:ext>
            </a:extLst>
          </p:cNvPr>
          <p:cNvCxnSpPr>
            <a:cxnSpLocks/>
          </p:cNvCxnSpPr>
          <p:nvPr/>
        </p:nvCxnSpPr>
        <p:spPr>
          <a:xfrm>
            <a:off x="7757340" y="1570480"/>
            <a:ext cx="36576" cy="2875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1896C9B-2435-E032-E52A-6CA308240323}"/>
              </a:ext>
            </a:extLst>
          </p:cNvPr>
          <p:cNvCxnSpPr>
            <a:cxnSpLocks/>
          </p:cNvCxnSpPr>
          <p:nvPr/>
        </p:nvCxnSpPr>
        <p:spPr>
          <a:xfrm>
            <a:off x="7928568" y="1404693"/>
            <a:ext cx="36576" cy="2875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3F9CE81-22F5-8BC7-EA87-FD3A22A59F7D}"/>
              </a:ext>
            </a:extLst>
          </p:cNvPr>
          <p:cNvCxnSpPr>
            <a:cxnSpLocks/>
          </p:cNvCxnSpPr>
          <p:nvPr/>
        </p:nvCxnSpPr>
        <p:spPr>
          <a:xfrm>
            <a:off x="8117544" y="1257173"/>
            <a:ext cx="36576" cy="2875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BF2CE89-997B-D505-6F8C-E259912CE90F}"/>
              </a:ext>
            </a:extLst>
          </p:cNvPr>
          <p:cNvCxnSpPr>
            <a:cxnSpLocks/>
          </p:cNvCxnSpPr>
          <p:nvPr/>
        </p:nvCxnSpPr>
        <p:spPr>
          <a:xfrm>
            <a:off x="8287872" y="1161938"/>
            <a:ext cx="36576" cy="2875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733032F-EB60-5F9C-B109-9FE68023BA98}"/>
              </a:ext>
            </a:extLst>
          </p:cNvPr>
          <p:cNvCxnSpPr/>
          <p:nvPr/>
        </p:nvCxnSpPr>
        <p:spPr>
          <a:xfrm flipV="1">
            <a:off x="-57150" y="2901614"/>
            <a:ext cx="1674876" cy="101285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149DB8E-30D0-53ED-A2ED-6F08E32B0B44}"/>
              </a:ext>
            </a:extLst>
          </p:cNvPr>
          <p:cNvCxnSpPr/>
          <p:nvPr/>
        </p:nvCxnSpPr>
        <p:spPr>
          <a:xfrm flipV="1">
            <a:off x="95250" y="3054014"/>
            <a:ext cx="1674876" cy="101285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90DC67C-56B8-7E2B-C48B-8EDE5849547F}"/>
              </a:ext>
            </a:extLst>
          </p:cNvPr>
          <p:cNvCxnSpPr/>
          <p:nvPr/>
        </p:nvCxnSpPr>
        <p:spPr>
          <a:xfrm flipV="1">
            <a:off x="247650" y="3206414"/>
            <a:ext cx="1674876" cy="101285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8AFCA96-4BFB-BDF7-134C-12E6FE6F6662}"/>
              </a:ext>
            </a:extLst>
          </p:cNvPr>
          <p:cNvCxnSpPr>
            <a:cxnSpLocks/>
          </p:cNvCxnSpPr>
          <p:nvPr/>
        </p:nvCxnSpPr>
        <p:spPr>
          <a:xfrm flipV="1">
            <a:off x="5562600" y="516503"/>
            <a:ext cx="3257952" cy="11167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1A65858-51DA-5196-FC20-1B31D7BF3298}"/>
              </a:ext>
            </a:extLst>
          </p:cNvPr>
          <p:cNvCxnSpPr>
            <a:cxnSpLocks/>
          </p:cNvCxnSpPr>
          <p:nvPr/>
        </p:nvCxnSpPr>
        <p:spPr>
          <a:xfrm flipV="1">
            <a:off x="2171700" y="3955776"/>
            <a:ext cx="2458128" cy="18527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1575C76-2064-00CF-ACA9-5CF6BA078CDA}"/>
              </a:ext>
            </a:extLst>
          </p:cNvPr>
          <p:cNvCxnSpPr>
            <a:cxnSpLocks/>
          </p:cNvCxnSpPr>
          <p:nvPr/>
        </p:nvCxnSpPr>
        <p:spPr>
          <a:xfrm flipV="1">
            <a:off x="2259732" y="4346573"/>
            <a:ext cx="2466870" cy="171081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3058E85-6488-17FC-DC30-56C7368E6BE7}"/>
              </a:ext>
            </a:extLst>
          </p:cNvPr>
          <p:cNvCxnSpPr>
            <a:cxnSpLocks/>
          </p:cNvCxnSpPr>
          <p:nvPr/>
        </p:nvCxnSpPr>
        <p:spPr>
          <a:xfrm flipV="1">
            <a:off x="2204508" y="4178891"/>
            <a:ext cx="2425320" cy="17684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81F45BD-6B35-5D6A-3E1A-1CE0311AB80F}"/>
              </a:ext>
            </a:extLst>
          </p:cNvPr>
          <p:cNvCxnSpPr>
            <a:cxnSpLocks/>
          </p:cNvCxnSpPr>
          <p:nvPr/>
        </p:nvCxnSpPr>
        <p:spPr>
          <a:xfrm flipV="1">
            <a:off x="7278984" y="1175276"/>
            <a:ext cx="1215792" cy="9187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BA573EA-498E-9DA0-C467-21EF3594504A}"/>
              </a:ext>
            </a:extLst>
          </p:cNvPr>
          <p:cNvCxnSpPr>
            <a:cxnSpLocks/>
          </p:cNvCxnSpPr>
          <p:nvPr/>
        </p:nvCxnSpPr>
        <p:spPr>
          <a:xfrm flipV="1">
            <a:off x="7353300" y="1314607"/>
            <a:ext cx="1198626" cy="80841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53EB033-B197-84A1-36EF-5D21E1F6F27A}"/>
              </a:ext>
            </a:extLst>
          </p:cNvPr>
          <p:cNvCxnSpPr>
            <a:cxnSpLocks/>
          </p:cNvCxnSpPr>
          <p:nvPr/>
        </p:nvCxnSpPr>
        <p:spPr>
          <a:xfrm flipV="1">
            <a:off x="5562600" y="567700"/>
            <a:ext cx="3299820" cy="124785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22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3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8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1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9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2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5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8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1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4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0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3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6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EB11-3BA6-77C6-251C-83F33EE0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17D72-7201-1638-3F70-06C9912C3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Geoinformatics -The term is combination of two words- Geology or Geography and Informatics</a:t>
            </a:r>
          </a:p>
          <a:p>
            <a:r>
              <a:rPr lang="en-IN" dirty="0"/>
              <a:t> powerful technologies to support basic scientific inquiry</a:t>
            </a:r>
          </a:p>
          <a:p>
            <a:r>
              <a:rPr lang="en-IN" dirty="0"/>
              <a:t>address the complex social and environmental challenges through data analysis</a:t>
            </a:r>
          </a:p>
          <a:p>
            <a:r>
              <a:rPr lang="en-IN" dirty="0"/>
              <a:t>It collects and organise the data and then analyse it through computation and geo-visualization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884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D3FE07-1D2E-9763-453E-2621DBF15E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 t="14263" r="9455" b="13622"/>
          <a:stretch/>
        </p:blipFill>
        <p:spPr bwMode="auto">
          <a:xfrm>
            <a:off x="304800" y="2594949"/>
            <a:ext cx="1981200" cy="1707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0E51AB-5CB5-3C6F-5A24-A33A661EC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084"/>
            <a:ext cx="3581400" cy="22806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C87918-C99C-8A2F-0735-34D056B8EB07}"/>
              </a:ext>
            </a:extLst>
          </p:cNvPr>
          <p:cNvSpPr txBox="1"/>
          <p:nvPr/>
        </p:nvSpPr>
        <p:spPr>
          <a:xfrm>
            <a:off x="516172" y="415522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motion Sensor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852347-B981-4891-C80E-3B43BFBC5BBE}"/>
              </a:ext>
            </a:extLst>
          </p:cNvPr>
          <p:cNvSpPr txBox="1"/>
          <p:nvPr/>
        </p:nvSpPr>
        <p:spPr>
          <a:xfrm>
            <a:off x="5105400" y="263871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Barbed Wires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76A76A-61A6-169A-E0F6-A4DD6D6068EA}"/>
              </a:ext>
            </a:extLst>
          </p:cNvPr>
          <p:cNvSpPr txBox="1"/>
          <p:nvPr/>
        </p:nvSpPr>
        <p:spPr>
          <a:xfrm>
            <a:off x="1371600" y="2286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Materials Required:</a:t>
            </a:r>
          </a:p>
        </p:txBody>
      </p:sp>
      <p:pic>
        <p:nvPicPr>
          <p:cNvPr id="9" name="Picture 8" descr="See the source image">
            <a:extLst>
              <a:ext uri="{FF2B5EF4-FFF2-40B4-BE49-F238E27FC236}">
                <a16:creationId xmlns:a16="http://schemas.microsoft.com/office/drawing/2014/main" id="{972183F6-985E-BE92-A59A-07C77942E4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34" y="2999510"/>
            <a:ext cx="1923166" cy="19231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0C1E66-E8CC-ADFC-F477-E33F2E831EEA}"/>
              </a:ext>
            </a:extLst>
          </p:cNvPr>
          <p:cNvSpPr txBox="1"/>
          <p:nvPr/>
        </p:nvSpPr>
        <p:spPr>
          <a:xfrm>
            <a:off x="6400800" y="4038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Arduino UNO</a:t>
            </a:r>
          </a:p>
        </p:txBody>
      </p:sp>
      <p:sp>
        <p:nvSpPr>
          <p:cNvPr id="11" name="Rectangle 10" descr="HC-SR501 PIR Motion Sensor Module | Elektor">
            <a:extLst>
              <a:ext uri="{FF2B5EF4-FFF2-40B4-BE49-F238E27FC236}">
                <a16:creationId xmlns:a16="http://schemas.microsoft.com/office/drawing/2014/main" id="{ECA0D792-F3C7-4999-D65B-4FE3A148F4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00403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IN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0A71573-1088-180C-7B91-AD73A0E51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01" y="772180"/>
            <a:ext cx="5748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Materials Required: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Aurdino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UNO              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CA06911E-6A24-0D0D-01BF-F1A3573DA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76603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34BABFD2-2282-E421-3EAF-D41EF7722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44" y="1186276"/>
            <a:ext cx="1328056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Barbed wires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Buzzer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Motion sensor 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Vibrator &amp; etc.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4285B0-870C-20FA-4850-D2A564194BFA}"/>
              </a:ext>
            </a:extLst>
          </p:cNvPr>
          <p:cNvSpPr/>
          <p:nvPr/>
        </p:nvSpPr>
        <p:spPr>
          <a:xfrm>
            <a:off x="228600" y="228600"/>
            <a:ext cx="2514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Animal Detected by the motion or static sensor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DA0CE6-0514-E037-993C-2C9B04A80829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>
            <a:off x="2743200" y="762000"/>
            <a:ext cx="9144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CE2C045-24C6-034F-2EAF-48100B45D83D}"/>
              </a:ext>
            </a:extLst>
          </p:cNvPr>
          <p:cNvSpPr/>
          <p:nvPr/>
        </p:nvSpPr>
        <p:spPr>
          <a:xfrm>
            <a:off x="3657600" y="304800"/>
            <a:ext cx="2590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Sends signal to Arduino UNO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55D931-FD37-83A2-BD8C-42EABF0850FE}"/>
              </a:ext>
            </a:extLst>
          </p:cNvPr>
          <p:cNvSpPr/>
          <p:nvPr/>
        </p:nvSpPr>
        <p:spPr>
          <a:xfrm>
            <a:off x="228600" y="5024428"/>
            <a:ext cx="8763000" cy="914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Using C++, we will program the Arduino board to give a beeping sound when motion is detected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DE206E-0A2F-8988-E239-8C27EE4F2A5C}"/>
              </a:ext>
            </a:extLst>
          </p:cNvPr>
          <p:cNvSpPr/>
          <p:nvPr/>
        </p:nvSpPr>
        <p:spPr>
          <a:xfrm>
            <a:off x="304800" y="2286000"/>
            <a:ext cx="8686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Arduino produces the beeping sound after receiving signal from Arduino UNO 3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5FFDC320-0332-945F-353C-5878D5B7CF0E}"/>
              </a:ext>
            </a:extLst>
          </p:cNvPr>
          <p:cNvCxnSpPr>
            <a:cxnSpLocks/>
            <a:stCxn id="14" idx="0"/>
            <a:endCxn id="11" idx="3"/>
          </p:cNvCxnSpPr>
          <p:nvPr/>
        </p:nvCxnSpPr>
        <p:spPr>
          <a:xfrm rot="5400000" flipH="1" flipV="1">
            <a:off x="4705350" y="742950"/>
            <a:ext cx="1485900" cy="1600200"/>
          </a:xfrm>
          <a:prstGeom prst="bentConnector4">
            <a:avLst>
              <a:gd name="adj1" fmla="val 33333"/>
              <a:gd name="adj2" fmla="val 1142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Make a home automation system using PIR Sensor with Buzzer interfacing with Arduino uno - KT944">
            <a:extLst>
              <a:ext uri="{FF2B5EF4-FFF2-40B4-BE49-F238E27FC236}">
                <a16:creationId xmlns:a16="http://schemas.microsoft.com/office/drawing/2014/main" id="{7C426E16-24BE-94DC-64DD-551BE23EF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6"/>
          <a:stretch/>
        </p:blipFill>
        <p:spPr bwMode="auto">
          <a:xfrm>
            <a:off x="0" y="0"/>
            <a:ext cx="9144000" cy="669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0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GIS is very helpful for our basic needs like google map, Hot spot analysis etc.</a:t>
            </a:r>
          </a:p>
          <a:p>
            <a:r>
              <a:rPr lang="en-US" dirty="0"/>
              <a:t>It’ll be helpful to use GIS in such a useful, protective way, where we can protect our wildlife from becoming extinct.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77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FC450-70F7-D27E-C600-3F5434277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51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IN" dirty="0"/>
              <a:t>REFERENCES:-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55A3E-52C2-7BD1-D51B-A188D5FF5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67474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IN" dirty="0">
                <a:hlinkClick r:id="rId2"/>
              </a:rPr>
              <a:t>https://www.deccanherald.com/metrolife/metrolife-cityscape/encroachment-of-forest-spaces-displaces-wildlife-948049.html</a:t>
            </a:r>
            <a:endParaRPr lang="en-IN" dirty="0"/>
          </a:p>
          <a:p>
            <a:r>
              <a:rPr lang="en-IN" dirty="0">
                <a:hlinkClick r:id="rId3"/>
              </a:rPr>
              <a:t>https://thelogicalindian.com/story-feed/get-inspired/ngo-replenishes-ponds-turahalli-forest/</a:t>
            </a:r>
            <a:endParaRPr lang="en-IN" dirty="0"/>
          </a:p>
          <a:p>
            <a:r>
              <a:rPr lang="en-IN" dirty="0">
                <a:hlinkClick r:id="rId4"/>
              </a:rPr>
              <a:t>https://www.newindianexpress.com/states/karnataka/2020/dec/07/leopard-on-prowl-stay-indoors-after-dusk-2232751.html</a:t>
            </a:r>
            <a:endParaRPr lang="en-IN" dirty="0"/>
          </a:p>
          <a:p>
            <a:r>
              <a:rPr lang="en-IN" dirty="0">
                <a:hlinkClick r:id="rId5"/>
              </a:rPr>
              <a:t>https://iisc.ac.in/</a:t>
            </a:r>
            <a:endParaRPr lang="en-IN" dirty="0"/>
          </a:p>
          <a:p>
            <a:r>
              <a:rPr lang="en-IN" dirty="0">
                <a:hlinkClick r:id="rId6"/>
              </a:rPr>
              <a:t>https://en.wikipedia.org/wiki/Turahalli_Forest</a:t>
            </a:r>
            <a:r>
              <a:rPr lang="en-IN" dirty="0"/>
              <a:t> </a:t>
            </a:r>
          </a:p>
          <a:p>
            <a:r>
              <a:rPr lang="en-IN" dirty="0">
                <a:hlinkClick r:id="rId7"/>
              </a:rPr>
              <a:t>https://</a:t>
            </a:r>
            <a:r>
              <a:rPr lang="en-IN" dirty="0" smtClean="0">
                <a:hlinkClick r:id="rId7"/>
              </a:rPr>
              <a:t>www.deccanchronicle.com/141014/nation-crime/article/high-speed-horror-leopard-dies-road-accident-bengaluru?page=2</a:t>
            </a:r>
            <a:endParaRPr lang="en-IN" dirty="0" smtClean="0"/>
          </a:p>
          <a:p>
            <a:endParaRPr lang="en-IN" dirty="0" smtClean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266700" y="4995921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2000" dirty="0">
                <a:hlinkClick r:id="rId8"/>
              </a:rPr>
              <a:t>https://</a:t>
            </a:r>
            <a:r>
              <a:rPr lang="en-IN" sz="2000" dirty="0" smtClean="0">
                <a:hlinkClick r:id="rId8"/>
              </a:rPr>
              <a:t>www.newindianexpress.com/cities/bengaluru/2022/mar/27/bmtc-bus-crashes-into-elephant-kills-it-2434759.html</a:t>
            </a:r>
            <a:r>
              <a:rPr lang="en-IN" sz="20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N" sz="2000" dirty="0"/>
          </a:p>
        </p:txBody>
      </p:sp>
      <p:sp>
        <p:nvSpPr>
          <p:cNvPr id="6" name="Rectangle 5"/>
          <p:cNvSpPr/>
          <p:nvPr/>
        </p:nvSpPr>
        <p:spPr>
          <a:xfrm>
            <a:off x="266700" y="5796281"/>
            <a:ext cx="7734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600" dirty="0">
                <a:hlinkClick r:id="rId9"/>
              </a:rPr>
              <a:t>https://</a:t>
            </a:r>
            <a:r>
              <a:rPr lang="en-IN" sz="1600" dirty="0" smtClean="0">
                <a:hlinkClick r:id="rId9"/>
              </a:rPr>
              <a:t>www.google.com/search?q=animals+getting+hit+by+the+vehicles+in+karnataka&amp;rlz=1C1CHBF_enIN975IN975&amp;source=lnms&amp;tbm=isch&amp;sa=X&amp;ved=2ahUKEwjX6ZiOg_v7AhUkkeYKHY5DA58Q_AUoAnoECAEQBA&amp;biw=1024&amp;bih=625&amp;dpr=1</a:t>
            </a:r>
            <a:r>
              <a:rPr lang="en-IN" sz="1600" dirty="0" smtClean="0"/>
              <a:t> 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0370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would like to thank IISc who gave us this platform to express our views, thoughts and opinions</a:t>
            </a:r>
          </a:p>
          <a:p>
            <a:r>
              <a:rPr lang="en-US" dirty="0"/>
              <a:t>We would also like to thank our school and our R&amp;D teachers who guided us and helped us with this project</a:t>
            </a:r>
          </a:p>
          <a:p>
            <a:r>
              <a:rPr lang="en-US" dirty="0"/>
              <a:t>We would also thank our parents who supported us till the end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159102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hank You Images – Browse 204,318 Stock Photos, Vectors, and Video | Adobe 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Different Ways to Say Thank-You — Emily Po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Different Ways to Say Thank-You — Emily Po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How to Optimize your Thank You Page - Sumy Desig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EEC271-5522-BBC4-1FAE-36A39179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3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>
                <a:latin typeface="Bahnschrift" pitchFamily="34" charset="0"/>
              </a:rPr>
              <a:t>Objectives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BEB20E-FF53-4373-84FB-2A0FC89C05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6796494"/>
              </p:ext>
            </p:extLst>
          </p:nvPr>
        </p:nvGraphicFramePr>
        <p:xfrm>
          <a:off x="762000" y="1295400"/>
          <a:ext cx="71628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98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AREA- TURAHALLI FOREST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FC134A-12DD-9167-CFA3-891F194AC438}"/>
              </a:ext>
            </a:extLst>
          </p:cNvPr>
          <p:cNvSpPr txBox="1"/>
          <p:nvPr/>
        </p:nvSpPr>
        <p:spPr>
          <a:xfrm>
            <a:off x="0" y="2133600"/>
            <a:ext cx="6934200" cy="408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AREA:- </a:t>
            </a:r>
            <a:r>
              <a:rPr lang="en-IN" sz="3200" b="1" dirty="0"/>
              <a:t>590 ACRES</a:t>
            </a:r>
          </a:p>
          <a:p>
            <a:r>
              <a:rPr lang="en-IN" sz="3200" dirty="0"/>
              <a:t>LATITUDE:- </a:t>
            </a:r>
            <a:r>
              <a:rPr lang="en-IN" sz="3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12.8</a:t>
            </a:r>
            <a:r>
              <a:rPr lang="en-IN" sz="3200" b="1" i="0" baseline="300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en-IN" sz="3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N</a:t>
            </a:r>
          </a:p>
          <a:p>
            <a:r>
              <a:rPr lang="en-IN" sz="3200" dirty="0">
                <a:solidFill>
                  <a:srgbClr val="202124"/>
                </a:solidFill>
                <a:latin typeface="arial" panose="020B0604020202020204" pitchFamily="34" charset="0"/>
              </a:rPr>
              <a:t>LONGITUDE:-</a:t>
            </a:r>
            <a:r>
              <a:rPr lang="en-IN" sz="3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77.5</a:t>
            </a:r>
            <a:r>
              <a:rPr lang="en-IN" sz="3200" b="1" i="0" baseline="300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en-IN" sz="3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E</a:t>
            </a:r>
            <a:endParaRPr lang="en-IN" sz="3200" b="1" baseline="30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IN" sz="1400" b="1" baseline="30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IN" sz="1400" b="1" baseline="30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IN" sz="1400" b="1" baseline="30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IN" sz="1400" b="1" baseline="30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IN" sz="1400" b="1" baseline="30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IN" sz="1400" b="1" baseline="30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IN" sz="1400" b="1" baseline="30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IN" sz="1400" b="1" baseline="30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IN" sz="1400" b="1" baseline="30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IN" sz="1400" b="1" baseline="30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IN" sz="1400" b="1" baseline="30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IN" sz="1400" b="1" baseline="30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IN" sz="1400" b="1" baseline="30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IN" sz="1400" b="1" baseline="30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IN" sz="1400" b="1" baseline="30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n-IN" sz="1400" b="1" baseline="30000" dirty="0">
                <a:solidFill>
                  <a:srgbClr val="202124"/>
                </a:solidFill>
                <a:latin typeface="arial" panose="020B0604020202020204" pitchFamily="34" charset="0"/>
              </a:rPr>
              <a:t>REFERENCE LINK: </a:t>
            </a:r>
          </a:p>
          <a:p>
            <a:r>
              <a:rPr lang="en-IN" sz="1400" dirty="0">
                <a:hlinkClick r:id="rId2"/>
              </a:rPr>
              <a:t>https://en.wikipedia.org/wiki/Turahalli_Forest</a:t>
            </a:r>
            <a:r>
              <a:rPr lang="en-IN" sz="14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676400"/>
            <a:ext cx="3877216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52400"/>
            <a:ext cx="7924800" cy="1470025"/>
          </a:xfrm>
        </p:spPr>
        <p:txBody>
          <a:bodyPr>
            <a:normAutofit fontScale="90000"/>
          </a:bodyPr>
          <a:lstStyle/>
          <a:p>
            <a:r>
              <a:rPr lang="en-IN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IN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GATHERING WATER RESOURCE DATA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022641"/>
            <a:ext cx="8610600" cy="2895600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/>
                </a:solidFill>
              </a:rPr>
              <a:t>Water plays a very crucial role in maintaining the ecosystem and balancing the harmony in nature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/>
                </a:solidFill>
              </a:rPr>
              <a:t>GIS takes a high contrast picture of water level in a particular field of view, which is sent to the state for proper management of water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AutoShape 2" descr="Demand and supply gap in water supply in Bangalore city. | Download 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emand and supply gap in water supply in Bangalore city. | Download  Scientific Diagr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emand and supply gap in water supply in Bangalore city. | Download  Scientific Diagra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emand and supply gap in water supply in Bangalore city. | Download  Scientific Diagram"/>
          <p:cNvSpPr>
            <a:spLocks noChangeAspect="1" noChangeArrowheads="1"/>
          </p:cNvSpPr>
          <p:nvPr/>
        </p:nvSpPr>
        <p:spPr bwMode="auto">
          <a:xfrm>
            <a:off x="936625" y="2625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Demand and supply gap in water supply in Bangalore city. | Download  Scientific Diagr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emand and supply gap in water supply in Bangalore city. | Download  Scientific Diagra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8991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164FCC-2C4D-4383-A26E-466BBEDFD10D}"/>
              </a:ext>
            </a:extLst>
          </p:cNvPr>
          <p:cNvSpPr/>
          <p:nvPr/>
        </p:nvSpPr>
        <p:spPr>
          <a:xfrm>
            <a:off x="5791200" y="6477000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00" dirty="0">
                <a:hlinkClick r:id="rId3"/>
              </a:rPr>
              <a:t>https://www.researchgate.net/figure/Demand-and-supply</a:t>
            </a:r>
            <a:r>
              <a:rPr lang="en-IN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63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BEBAA-F736-1368-6FDD-77D35419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7818"/>
            <a:ext cx="8229600" cy="808038"/>
          </a:xfrm>
        </p:spPr>
        <p:txBody>
          <a:bodyPr/>
          <a:lstStyle/>
          <a:p>
            <a:r>
              <a:rPr lang="en-IN" dirty="0"/>
              <a:t>THREAT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019A3-DE19-4C3D-C06C-A798C9B22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7912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Animals move from one side to the other side of the road, in search of food, water, etc.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When animals cross the road they get hit by the vehicle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In general, there are 3 types of losses-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/>
              <a:t>Human death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/>
              <a:t>Animal death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/>
              <a:t>Loss of human property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Continuous monitoring and tracking of animals is difficult due to its large size and fast movement</a:t>
            </a:r>
          </a:p>
        </p:txBody>
      </p:sp>
    </p:spTree>
    <p:extLst>
      <p:ext uri="{BB962C8B-B14F-4D97-AF65-F5344CB8AC3E}">
        <p14:creationId xmlns:p14="http://schemas.microsoft.com/office/powerpoint/2010/main" val="145017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 PRONE ZONES IN TURAHALLI FOREST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781800" cy="532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17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C7EA-53FF-889E-38F3-EFCA83EA4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85" y="0"/>
            <a:ext cx="8229600" cy="1143000"/>
          </a:xfrm>
        </p:spPr>
        <p:txBody>
          <a:bodyPr/>
          <a:lstStyle/>
          <a:p>
            <a:r>
              <a:rPr lang="en-IN" dirty="0" smtClean="0"/>
              <a:t>Incidents Occurred Recently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280EB-D1FB-48E0-CB1E-4474922B3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211" y="838200"/>
            <a:ext cx="4038600" cy="4525963"/>
          </a:xfrm>
        </p:spPr>
        <p:txBody>
          <a:bodyPr>
            <a:normAutofit/>
          </a:bodyPr>
          <a:lstStyle/>
          <a:p>
            <a:r>
              <a:rPr lang="en-IN" sz="1800" b="1" dirty="0"/>
              <a:t>Leopard Crossing road, Mysore — </a:t>
            </a:r>
            <a:r>
              <a:rPr lang="en-IN" sz="1800" b="1" dirty="0" err="1"/>
              <a:t>Mananthavadi</a:t>
            </a:r>
            <a:r>
              <a:rPr lang="en-IN" sz="1800" b="1" dirty="0"/>
              <a:t> Highway, </a:t>
            </a:r>
            <a:r>
              <a:rPr lang="en-IN" sz="1800" b="1" dirty="0" err="1"/>
              <a:t>Nagarahole</a:t>
            </a:r>
            <a:endParaRPr lang="en-IN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E3223-FB93-1AA4-D479-DC2F03566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6022" y="838200"/>
            <a:ext cx="4038600" cy="4525963"/>
          </a:xfrm>
        </p:spPr>
        <p:txBody>
          <a:bodyPr>
            <a:normAutofit/>
          </a:bodyPr>
          <a:lstStyle/>
          <a:p>
            <a:r>
              <a:rPr lang="en-IN" sz="1800" b="1" dirty="0"/>
              <a:t>Bull Gaur Crossing Road, </a:t>
            </a:r>
            <a:r>
              <a:rPr lang="en-IN" sz="1800" b="1" dirty="0" err="1"/>
              <a:t>Nagarahole</a:t>
            </a:r>
            <a:endParaRPr lang="en-IN" sz="1800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5172300-0C83-74E5-0A06-6F7458127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85" y="1447801"/>
            <a:ext cx="4354287" cy="2895600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B100125F-40CD-9999-BD31-F101D5CEA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7" y="1434734"/>
            <a:ext cx="4088265" cy="2908667"/>
          </a:xfrm>
          <a:prstGeom prst="rect">
            <a:avLst/>
          </a:prstGeom>
        </p:spPr>
      </p:pic>
      <p:pic>
        <p:nvPicPr>
          <p:cNvPr id="8" name="Picture 2" descr="Steps sought to prevent animals from being hit - The Hind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7" y="4508758"/>
            <a:ext cx="4462815" cy="229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953" y="4501831"/>
            <a:ext cx="4010891" cy="2520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211" y="4191000"/>
            <a:ext cx="249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501831"/>
            <a:ext cx="328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23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May 2022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8953" y="4635135"/>
            <a:ext cx="1788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4675098" y="4497487"/>
            <a:ext cx="214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</a:t>
            </a:r>
            <a:r>
              <a:rPr lang="en-US" baseline="30000" dirty="0" smtClean="0"/>
              <a:t>th</a:t>
            </a:r>
            <a:r>
              <a:rPr lang="en-US" dirty="0" smtClean="0"/>
              <a:t> March 2022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19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40F46-5ABA-46B3-8AE5-A99443BE8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THREAT 2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D999B-831C-4D14-9B61-72ADC4B07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66018"/>
            <a:ext cx="87630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The animals forcefully were moved into new localities where there aren’t much resources like water, food, etc.</a:t>
            </a:r>
          </a:p>
          <a:p>
            <a:r>
              <a:rPr lang="en-US" sz="2800" dirty="0"/>
              <a:t>They have no other option rather </a:t>
            </a:r>
            <a:r>
              <a:rPr lang="en-US" sz="2800" dirty="0" smtClean="0"/>
              <a:t>than</a:t>
            </a:r>
            <a:r>
              <a:rPr lang="en-US" sz="2800" dirty="0" smtClean="0"/>
              <a:t> coming into the </a:t>
            </a:r>
            <a:r>
              <a:rPr lang="en-US" sz="2800" dirty="0"/>
              <a:t>human habitation in search of food and water</a:t>
            </a:r>
            <a:endParaRPr lang="en-IN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5424F31-1CCA-41BD-ACE1-A561C5949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6553200" cy="353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2067E8-D01A-46E5-9471-4BAB0D5AD443}"/>
              </a:ext>
            </a:extLst>
          </p:cNvPr>
          <p:cNvSpPr txBox="1"/>
          <p:nvPr/>
        </p:nvSpPr>
        <p:spPr>
          <a:xfrm>
            <a:off x="7239000" y="5486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 Credits: IISc website </a:t>
            </a:r>
            <a:r>
              <a:rPr lang="en-IN" dirty="0">
                <a:hlinkClick r:id="rId4"/>
              </a:rPr>
              <a:t>https://iisc.ac.in/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03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</TotalTime>
  <Words>719</Words>
  <Application>Microsoft Office PowerPoint</Application>
  <PresentationFormat>On-screen Show (4:3)</PresentationFormat>
  <Paragraphs>114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</vt:lpstr>
      <vt:lpstr>Arial Unicode MS</vt:lpstr>
      <vt:lpstr>Bahnschrift</vt:lpstr>
      <vt:lpstr>Bahnschrift Condensed</vt:lpstr>
      <vt:lpstr>Calibri</vt:lpstr>
      <vt:lpstr>Mangal</vt:lpstr>
      <vt:lpstr>Montserrat</vt:lpstr>
      <vt:lpstr>Times New Roman</vt:lpstr>
      <vt:lpstr>Wingdings</vt:lpstr>
      <vt:lpstr>Office Theme</vt:lpstr>
      <vt:lpstr>Geoinformatics  In Ecosystem Management</vt:lpstr>
      <vt:lpstr>INTRODUCTION</vt:lpstr>
      <vt:lpstr>Objectives</vt:lpstr>
      <vt:lpstr>STUDY AREA- TURAHALLI FOREST</vt:lpstr>
      <vt:lpstr>. .  GATHERING WATER RESOURCE DATA    </vt:lpstr>
      <vt:lpstr>THREAT 1</vt:lpstr>
      <vt:lpstr>ACCIDENT PRONE ZONES IN TURAHALLI FOREST </vt:lpstr>
      <vt:lpstr>Incidents Occurred Recently</vt:lpstr>
      <vt:lpstr>THREAT 2</vt:lpstr>
      <vt:lpstr>Leopard Entering In School Premises</vt:lpstr>
      <vt:lpstr> A leopard reported dead by a hit and run case </vt:lpstr>
      <vt:lpstr>4 Leopards spotted in the city; Authorities on ‘High Alert’ </vt:lpstr>
      <vt:lpstr>PowerPoint Presentation</vt:lpstr>
      <vt:lpstr>LEOPARD CAUGHT COMING OUT OF TURAHALLI FOREST</vt:lpstr>
      <vt:lpstr>Solution for Threat- 1</vt:lpstr>
      <vt:lpstr>PowerPoint Presentation</vt:lpstr>
      <vt:lpstr>USING GIS TO TRACK GROUNDWATER LEVEL IN BANGLORE </vt:lpstr>
      <vt:lpstr>PROPOSED SOLUTION FOR THREAT 2</vt:lpstr>
      <vt:lpstr>PowerPoint Presentation</vt:lpstr>
      <vt:lpstr>PowerPoint Presentation</vt:lpstr>
      <vt:lpstr>PowerPoint Presentation</vt:lpstr>
      <vt:lpstr>CONCLUSION</vt:lpstr>
      <vt:lpstr>REFERENCES:- </vt:lpstr>
      <vt:lpstr>Acknowledgement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R&amp;D</cp:lastModifiedBy>
  <cp:revision>86</cp:revision>
  <dcterms:created xsi:type="dcterms:W3CDTF">2022-11-16T13:05:36Z</dcterms:created>
  <dcterms:modified xsi:type="dcterms:W3CDTF">2022-12-15T07:01:02Z</dcterms:modified>
</cp:coreProperties>
</file>